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29"/>
  </p:notesMasterIdLst>
  <p:sldIdLst>
    <p:sldId id="365" r:id="rId2"/>
    <p:sldId id="325" r:id="rId3"/>
    <p:sldId id="474" r:id="rId4"/>
    <p:sldId id="473" r:id="rId5"/>
    <p:sldId id="475" r:id="rId6"/>
    <p:sldId id="448" r:id="rId7"/>
    <p:sldId id="364" r:id="rId8"/>
    <p:sldId id="462" r:id="rId9"/>
    <p:sldId id="402" r:id="rId10"/>
    <p:sldId id="409" r:id="rId11"/>
    <p:sldId id="417" r:id="rId12"/>
    <p:sldId id="411" r:id="rId13"/>
    <p:sldId id="419" r:id="rId14"/>
    <p:sldId id="333" r:id="rId15"/>
    <p:sldId id="458" r:id="rId16"/>
    <p:sldId id="460" r:id="rId17"/>
    <p:sldId id="461" r:id="rId18"/>
    <p:sldId id="412" r:id="rId19"/>
    <p:sldId id="307" r:id="rId20"/>
    <p:sldId id="361" r:id="rId21"/>
    <p:sldId id="338" r:id="rId22"/>
    <p:sldId id="413" r:id="rId23"/>
    <p:sldId id="421" r:id="rId24"/>
    <p:sldId id="336" r:id="rId25"/>
    <p:sldId id="463" r:id="rId26"/>
    <p:sldId id="337" r:id="rId27"/>
    <p:sldId id="420" r:id="rId28"/>
    <p:sldId id="464" r:id="rId29"/>
    <p:sldId id="308" r:id="rId30"/>
    <p:sldId id="339" r:id="rId31"/>
    <p:sldId id="415" r:id="rId32"/>
    <p:sldId id="309" r:id="rId33"/>
    <p:sldId id="341" r:id="rId34"/>
    <p:sldId id="422" r:id="rId35"/>
    <p:sldId id="310" r:id="rId36"/>
    <p:sldId id="362" r:id="rId37"/>
    <p:sldId id="346" r:id="rId38"/>
    <p:sldId id="347" r:id="rId39"/>
    <p:sldId id="423" r:id="rId40"/>
    <p:sldId id="311" r:id="rId41"/>
    <p:sldId id="269" r:id="rId42"/>
    <p:sldId id="270" r:id="rId43"/>
    <p:sldId id="368" r:id="rId44"/>
    <p:sldId id="271" r:id="rId45"/>
    <p:sldId id="272" r:id="rId46"/>
    <p:sldId id="274" r:id="rId47"/>
    <p:sldId id="369" r:id="rId48"/>
    <p:sldId id="275" r:id="rId49"/>
    <p:sldId id="276" r:id="rId50"/>
    <p:sldId id="279" r:id="rId51"/>
    <p:sldId id="280" r:id="rId52"/>
    <p:sldId id="281" r:id="rId53"/>
    <p:sldId id="370" r:id="rId54"/>
    <p:sldId id="283" r:id="rId55"/>
    <p:sldId id="284" r:id="rId56"/>
    <p:sldId id="424" r:id="rId57"/>
    <p:sldId id="453" r:id="rId58"/>
    <p:sldId id="454" r:id="rId59"/>
    <p:sldId id="456" r:id="rId60"/>
    <p:sldId id="455" r:id="rId61"/>
    <p:sldId id="313" r:id="rId62"/>
    <p:sldId id="350" r:id="rId63"/>
    <p:sldId id="403" r:id="rId64"/>
    <p:sldId id="290" r:id="rId65"/>
    <p:sldId id="291" r:id="rId66"/>
    <p:sldId id="293" r:id="rId67"/>
    <p:sldId id="297" r:id="rId68"/>
    <p:sldId id="298" r:id="rId69"/>
    <p:sldId id="292" r:id="rId70"/>
    <p:sldId id="294" r:id="rId71"/>
    <p:sldId id="295" r:id="rId72"/>
    <p:sldId id="296" r:id="rId73"/>
    <p:sldId id="299" r:id="rId74"/>
    <p:sldId id="452" r:id="rId75"/>
    <p:sldId id="408" r:id="rId76"/>
    <p:sldId id="432" r:id="rId77"/>
    <p:sldId id="404" r:id="rId78"/>
    <p:sldId id="433" r:id="rId79"/>
    <p:sldId id="407" r:id="rId80"/>
    <p:sldId id="434" r:id="rId81"/>
    <p:sldId id="406" r:id="rId82"/>
    <p:sldId id="435" r:id="rId83"/>
    <p:sldId id="405" r:id="rId84"/>
    <p:sldId id="436" r:id="rId85"/>
    <p:sldId id="349" r:id="rId86"/>
    <p:sldId id="286" r:id="rId87"/>
    <p:sldId id="371" r:id="rId88"/>
    <p:sldId id="379" r:id="rId89"/>
    <p:sldId id="437" r:id="rId90"/>
    <p:sldId id="387" r:id="rId91"/>
    <p:sldId id="438" r:id="rId92"/>
    <p:sldId id="388" r:id="rId93"/>
    <p:sldId id="399" r:id="rId94"/>
    <p:sldId id="400" r:id="rId95"/>
    <p:sldId id="425" r:id="rId96"/>
    <p:sldId id="439" r:id="rId97"/>
    <p:sldId id="386" r:id="rId98"/>
    <p:sldId id="440" r:id="rId99"/>
    <p:sldId id="385" r:id="rId100"/>
    <p:sldId id="390" r:id="rId101"/>
    <p:sldId id="426" r:id="rId102"/>
    <p:sldId id="380" r:id="rId103"/>
    <p:sldId id="442" r:id="rId104"/>
    <p:sldId id="427" r:id="rId105"/>
    <p:sldId id="381" r:id="rId106"/>
    <p:sldId id="428" r:id="rId107"/>
    <p:sldId id="382" r:id="rId108"/>
    <p:sldId id="429" r:id="rId109"/>
    <p:sldId id="444" r:id="rId110"/>
    <p:sldId id="383" r:id="rId111"/>
    <p:sldId id="445" r:id="rId112"/>
    <p:sldId id="396" r:id="rId113"/>
    <p:sldId id="430" r:id="rId114"/>
    <p:sldId id="374" r:id="rId115"/>
    <p:sldId id="446" r:id="rId116"/>
    <p:sldId id="398" r:id="rId117"/>
    <p:sldId id="447" r:id="rId118"/>
    <p:sldId id="397" r:id="rId119"/>
    <p:sldId id="322" r:id="rId120"/>
    <p:sldId id="301" r:id="rId121"/>
    <p:sldId id="302" r:id="rId122"/>
    <p:sldId id="304" r:id="rId123"/>
    <p:sldId id="303" r:id="rId124"/>
    <p:sldId id="467" r:id="rId125"/>
    <p:sldId id="469" r:id="rId126"/>
    <p:sldId id="468" r:id="rId127"/>
    <p:sldId id="466" r:id="rId1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1E1E1E"/>
    <a:srgbClr val="00698E"/>
    <a:srgbClr val="EA4335"/>
    <a:srgbClr val="FF3300"/>
    <a:srgbClr val="15965A"/>
    <a:srgbClr val="B38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9" autoAdjust="0"/>
    <p:restoredTop sz="94660"/>
  </p:normalViewPr>
  <p:slideViewPr>
    <p:cSldViewPr snapToGrid="0">
      <p:cViewPr>
        <p:scale>
          <a:sx n="66" d="100"/>
          <a:sy n="66" d="100"/>
        </p:scale>
        <p:origin x="119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1478D-87B6-451A-8696-61271112EFBC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C2BD-A5B6-4DBB-BAF8-AB16095C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Aspect	Guideline			Metric	Visibility </a:t>
            </a:r>
          </a:p>
          <a:p>
            <a:r>
              <a:rPr lang="en-US" dirty="0"/>
              <a:t>Naming	Names should reflect problem domain	None 	High </a:t>
            </a:r>
          </a:p>
          <a:p>
            <a:r>
              <a:rPr lang="en-US" dirty="0"/>
              <a:t>Complexity	Methods should have a low cyclomatic	&lt;10	High </a:t>
            </a:r>
          </a:p>
          <a:p>
            <a:r>
              <a:rPr lang="en-US" dirty="0"/>
              <a:t>Cohesion	Modules should be small and follow the	&lt;1KLOC	High </a:t>
            </a:r>
          </a:p>
          <a:p>
            <a:r>
              <a:rPr lang="en-US" dirty="0"/>
              <a:t> 	single responsibility principle</a:t>
            </a:r>
          </a:p>
          <a:p>
            <a:r>
              <a:rPr lang="en-US" dirty="0"/>
              <a:t>Coupling	Low coupling and dependencies towards	None	Low </a:t>
            </a:r>
          </a:p>
          <a:p>
            <a:r>
              <a:rPr lang="en-US" dirty="0"/>
              <a:t>	abstractions and interfaces. No cycles.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77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at some point it becomes too cluttered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9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only boxes are shown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2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6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3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2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1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8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0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36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1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2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 is best known lines and boxes notation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36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5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38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324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9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1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9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67A8-8BE1-4384-8E52-CA6CA56C077B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8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presentations/code-organization-large-project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Code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20077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C73F99-B47C-4C1D-BA6F-78C408A9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4"/>
            <a:ext cx="12192000" cy="68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3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B2E23-3FCE-4B86-9715-8FE339CB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3" y="257175"/>
            <a:ext cx="52101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14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10625197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F24B5-B706-49A0-99BB-207A695C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03"/>
            <a:ext cx="9144000" cy="68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1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D638-7ED5-4543-A359-218A3CBF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27808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Poco</a:t>
            </a:r>
          </a:p>
        </p:txBody>
      </p:sp>
    </p:spTree>
    <p:extLst>
      <p:ext uri="{BB962C8B-B14F-4D97-AF65-F5344CB8AC3E}">
        <p14:creationId xmlns:p14="http://schemas.microsoft.com/office/powerpoint/2010/main" val="546767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CO Libraries">
            <a:extLst>
              <a:ext uri="{FF2B5EF4-FFF2-40B4-BE49-F238E27FC236}">
                <a16:creationId xmlns:a16="http://schemas.microsoft.com/office/drawing/2014/main" id="{39F93E43-88D5-4C8D-ADFE-301419E9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7" y="210717"/>
            <a:ext cx="3901989" cy="287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1421B0-9829-4154-A49B-33AD1543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40" y="2864499"/>
            <a:ext cx="6840890" cy="387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6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Qt</a:t>
            </a:r>
          </a:p>
        </p:txBody>
      </p:sp>
    </p:spTree>
    <p:extLst>
      <p:ext uri="{BB962C8B-B14F-4D97-AF65-F5344CB8AC3E}">
        <p14:creationId xmlns:p14="http://schemas.microsoft.com/office/powerpoint/2010/main" val="659357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4B404-C6E5-495C-AF27-254E7F38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02" y="353009"/>
            <a:ext cx="5420697" cy="2077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98852-D679-42C2-91DA-48307AFB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65" y="2783410"/>
            <a:ext cx="5995679" cy="35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22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5954994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1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Defect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CA1F3-459C-4355-B405-3B35D876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8" y="778701"/>
            <a:ext cx="6241002" cy="6241002"/>
          </a:xfrm>
        </p:spPr>
      </p:pic>
    </p:spTree>
    <p:extLst>
      <p:ext uri="{BB962C8B-B14F-4D97-AF65-F5344CB8AC3E}">
        <p14:creationId xmlns:p14="http://schemas.microsoft.com/office/powerpoint/2010/main" val="13538322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27EE1-5429-4022-BD44-C016CFA9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3" y="542925"/>
            <a:ext cx="90582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763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1599182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EE0C1-7384-496D-8EAA-CE20196D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81767"/>
            <a:ext cx="9144000" cy="56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64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Spring Framework</a:t>
            </a:r>
          </a:p>
        </p:txBody>
      </p:sp>
    </p:spTree>
    <p:extLst>
      <p:ext uri="{BB962C8B-B14F-4D97-AF65-F5344CB8AC3E}">
        <p14:creationId xmlns:p14="http://schemas.microsoft.com/office/powerpoint/2010/main" val="2352346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A9E1E-1E93-44AF-9AF5-2E32643856E3}"/>
              </a:ext>
            </a:extLst>
          </p:cNvPr>
          <p:cNvSpPr/>
          <p:nvPr/>
        </p:nvSpPr>
        <p:spPr>
          <a:xfrm>
            <a:off x="2152650" y="5988734"/>
            <a:ext cx="5721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https://www.infoq.com/presentations/code-organization-large-projects/</a:t>
            </a:r>
            <a:r>
              <a:rPr lang="en-NL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E4367-6B8A-46C1-9994-67519EB792F5}"/>
              </a:ext>
            </a:extLst>
          </p:cNvPr>
          <p:cNvSpPr/>
          <p:nvPr/>
        </p:nvSpPr>
        <p:spPr>
          <a:xfrm>
            <a:off x="3588058" y="413918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L" dirty="0"/>
              <a:t>https://res.infoq.com/news/2007/06/large-code-bases/en/resources/code-organization_jho.pdf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E9E8F-1FFE-4B50-B3A3-9D16A8DC8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60815"/>
            <a:ext cx="5140171" cy="37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4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5154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E6BD8-AD91-4302-A0FB-EC5564FF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524"/>
            <a:ext cx="9144000" cy="65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48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Structure101</a:t>
            </a:r>
          </a:p>
        </p:txBody>
      </p:sp>
    </p:spTree>
    <p:extLst>
      <p:ext uri="{BB962C8B-B14F-4D97-AF65-F5344CB8AC3E}">
        <p14:creationId xmlns:p14="http://schemas.microsoft.com/office/powerpoint/2010/main" val="493688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3D6DE-8158-4351-AF33-A97C76F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36" y="1502873"/>
            <a:ext cx="8865565" cy="4599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30128-5D64-4FAE-9543-3A999216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12" y="169640"/>
            <a:ext cx="2295238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468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So ….</a:t>
            </a:r>
          </a:p>
        </p:txBody>
      </p:sp>
    </p:spTree>
    <p:extLst>
      <p:ext uri="{BB962C8B-B14F-4D97-AF65-F5344CB8AC3E}">
        <p14:creationId xmlns:p14="http://schemas.microsoft.com/office/powerpoint/2010/main" val="332062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91" y="2130640"/>
            <a:ext cx="8112709" cy="2045119"/>
          </a:xfrm>
        </p:spPr>
        <p:txBody>
          <a:bodyPr>
            <a:normAutofit fontScale="77500" lnSpcReduction="20000"/>
          </a:bodyPr>
          <a:lstStyle/>
          <a:p>
            <a:pPr lvl="1" indent="0">
              <a:buNone/>
            </a:pPr>
            <a:r>
              <a:rPr lang="en-US" sz="5100" dirty="0">
                <a:solidFill>
                  <a:schemeClr val="bg1"/>
                </a:solidFill>
                <a:latin typeface="Calibri" pitchFamily="34" charset="0"/>
              </a:rPr>
              <a:t>The effort to locate a fault reduced by 50% for simple faults, and 20-25% for complex faults </a:t>
            </a:r>
          </a:p>
          <a:p>
            <a:pPr lvl="1" indent="0">
              <a:buNone/>
            </a:pPr>
            <a:r>
              <a:rPr lang="en-US" sz="3100" dirty="0">
                <a:solidFill>
                  <a:schemeClr val="bg1"/>
                </a:solidFill>
                <a:latin typeface="Calibri" pitchFamily="34" charset="0"/>
              </a:rPr>
              <a:t>[Accenture and Infosys study]</a:t>
            </a:r>
          </a:p>
        </p:txBody>
      </p:sp>
    </p:spTree>
    <p:extLst>
      <p:ext uri="{BB962C8B-B14F-4D97-AF65-F5344CB8AC3E}">
        <p14:creationId xmlns:p14="http://schemas.microsoft.com/office/powerpoint/2010/main" val="31029156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state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79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Visualiation</a:t>
            </a:r>
            <a:r>
              <a:rPr lang="en-US" dirty="0"/>
              <a:t> can 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6251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5">
            <a:extLst>
              <a:ext uri="{FF2B5EF4-FFF2-40B4-BE49-F238E27FC236}">
                <a16:creationId xmlns:a16="http://schemas.microsoft.com/office/drawing/2014/main" id="{5805D3AC-43E2-494E-ACBE-B4BA9936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92" y="0"/>
            <a:ext cx="5696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3930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code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8472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code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it</a:t>
            </a:r>
          </a:p>
          <a:p>
            <a:r>
              <a:rPr lang="en-US" dirty="0"/>
              <a:t>Was it useful</a:t>
            </a:r>
          </a:p>
          <a:p>
            <a:r>
              <a:rPr lang="en-US" dirty="0"/>
              <a:t>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19639091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Liked it ?</a:t>
            </a:r>
          </a:p>
        </p:txBody>
      </p:sp>
    </p:spTree>
    <p:extLst>
      <p:ext uri="{BB962C8B-B14F-4D97-AF65-F5344CB8AC3E}">
        <p14:creationId xmlns:p14="http://schemas.microsoft.com/office/powerpoint/2010/main" val="451209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A8FC8-57E2-46FD-82CE-1BA8F269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33362"/>
            <a:ext cx="52387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9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60214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Code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CA1F3-459C-4355-B405-3B35D876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8" y="778701"/>
            <a:ext cx="6241002" cy="6241002"/>
          </a:xfrm>
        </p:spPr>
      </p:pic>
    </p:spTree>
    <p:extLst>
      <p:ext uri="{BB962C8B-B14F-4D97-AF65-F5344CB8AC3E}">
        <p14:creationId xmlns:p14="http://schemas.microsoft.com/office/powerpoint/2010/main" val="373990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E38A2A-D034-4472-8C3F-D1D73B49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70" y="18943"/>
            <a:ext cx="5572060" cy="68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9D97C-5AE7-4C89-9E99-7BA1EDC7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28600"/>
            <a:ext cx="4076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3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A2AF0-07A4-4465-91D4-44FFEAE1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28600"/>
            <a:ext cx="4076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7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6FC411-8693-4CBE-9F4A-09B3A766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28600"/>
            <a:ext cx="4076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5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91" y="2130641"/>
            <a:ext cx="7494417" cy="1402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Developers spend up to 50 percent of their time searching for information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[Ko et al. 2007; Murphy et al. 2006]</a:t>
            </a:r>
          </a:p>
        </p:txBody>
      </p:sp>
    </p:spTree>
    <p:extLst>
      <p:ext uri="{BB962C8B-B14F-4D97-AF65-F5344CB8AC3E}">
        <p14:creationId xmlns:p14="http://schemas.microsoft.com/office/powerpoint/2010/main" val="250660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architect</a:t>
            </a:r>
          </a:p>
        </p:txBody>
      </p:sp>
    </p:spTree>
    <p:extLst>
      <p:ext uri="{BB962C8B-B14F-4D97-AF65-F5344CB8AC3E}">
        <p14:creationId xmlns:p14="http://schemas.microsoft.com/office/powerpoint/2010/main" val="331980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991002-68D8-4DC6-8D0C-50ACFFB3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42179"/>
              </p:ext>
            </p:extLst>
          </p:nvPr>
        </p:nvGraphicFramePr>
        <p:xfrm>
          <a:off x="2692893" y="2112885"/>
          <a:ext cx="6096000" cy="280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96514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32771681"/>
                    </a:ext>
                  </a:extLst>
                </a:gridCol>
              </a:tblGrid>
              <a:tr h="14026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Naming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Complexity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856779"/>
                  </a:ext>
                </a:extLst>
              </a:tr>
              <a:tr h="14026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Cohesion</a:t>
                      </a:r>
                      <a:endParaRPr lang="en-NL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Coupling</a:t>
                      </a:r>
                      <a:endParaRPr lang="en-NL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45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50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volution of junit dependencies across releases">
            <a:extLst>
              <a:ext uri="{FF2B5EF4-FFF2-40B4-BE49-F238E27FC236}">
                <a16:creationId xmlns:a16="http://schemas.microsoft.com/office/drawing/2014/main" id="{F29A6F44-002E-453B-B470-6443F255E9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3" y="213064"/>
            <a:ext cx="8898355" cy="61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5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Rigidity</a:t>
            </a:r>
          </a:p>
          <a:p>
            <a:r>
              <a:rPr lang="en-US" dirty="0"/>
              <a:t>Fragility</a:t>
            </a:r>
          </a:p>
          <a:p>
            <a:r>
              <a:rPr lang="en-US" dirty="0"/>
              <a:t>Immobility</a:t>
            </a:r>
          </a:p>
          <a:p>
            <a:r>
              <a:rPr lang="en-US" dirty="0"/>
              <a:t>Viscosity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68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8E1688-8AED-4961-BF65-AC404AB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8774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2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91" y="2130641"/>
            <a:ext cx="7494417" cy="1402672"/>
          </a:xfrm>
        </p:spPr>
        <p:txBody>
          <a:bodyPr>
            <a:noAutofit/>
          </a:bodyPr>
          <a:lstStyle/>
          <a:p>
            <a:pPr lvl="1" indent="0">
              <a:buNone/>
            </a:pPr>
            <a:r>
              <a:rPr lang="en-US" sz="3600" dirty="0">
                <a:solidFill>
                  <a:schemeClr val="bg1"/>
                </a:solidFill>
                <a:latin typeface="Calibri" pitchFamily="34" charset="0"/>
              </a:rPr>
              <a:t>Lower productivity 50% decline for complex code</a:t>
            </a:r>
          </a:p>
          <a:p>
            <a:pPr lvl="1" indent="0">
              <a:buNone/>
            </a:pPr>
            <a:r>
              <a:rPr lang="en-US" dirty="0">
                <a:solidFill>
                  <a:schemeClr val="bg1"/>
                </a:solidFill>
                <a:latin typeface="Calibri" pitchFamily="34" charset="0"/>
              </a:rPr>
              <a:t>[Cost of Complexity – Dan Sturtevant]</a:t>
            </a:r>
          </a:p>
        </p:txBody>
      </p:sp>
    </p:spTree>
    <p:extLst>
      <p:ext uri="{BB962C8B-B14F-4D97-AF65-F5344CB8AC3E}">
        <p14:creationId xmlns:p14="http://schemas.microsoft.com/office/powerpoint/2010/main" val="141225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Intentional architecture</a:t>
            </a:r>
          </a:p>
          <a:p>
            <a:pPr marL="0" indent="0">
              <a:buNone/>
            </a:pPr>
            <a:r>
              <a:rPr lang="en-US" dirty="0"/>
              <a:t>Defines a set of purposeful, planned architectural strategies and initiatives, which enhance solution design, performance, and usability and provide guidance for inter-team design and implementation synchronization. 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AB49CA75-E574-41C8-800A-FDC933A8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4" y="447357"/>
            <a:ext cx="5510979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236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Emergent design</a:t>
            </a:r>
          </a:p>
          <a:p>
            <a:pPr marL="0" indent="0">
              <a:buNone/>
            </a:pPr>
            <a:r>
              <a:rPr lang="en-US" dirty="0"/>
              <a:t>Provides the technical basis for a fully evolutionary and incremental implementation approach. This helps developers and designers respond to immediate user needs, allowing the design to evolve as the system is built and deployed.</a:t>
            </a:r>
            <a:br>
              <a:rPr lang="en-US" dirty="0"/>
            </a:br>
            <a:endParaRPr lang="en-NL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38B45B0D-53EF-42D4-95B7-A29A7EA4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4" y="447357"/>
            <a:ext cx="5510979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08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Emergent: But how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46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Improve Build Time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CA1F3-459C-4355-B405-3B35D876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8" y="778701"/>
            <a:ext cx="6241002" cy="6241002"/>
          </a:xfrm>
        </p:spPr>
      </p:pic>
    </p:spTree>
    <p:extLst>
      <p:ext uri="{BB962C8B-B14F-4D97-AF65-F5344CB8AC3E}">
        <p14:creationId xmlns:p14="http://schemas.microsoft.com/office/powerpoint/2010/main" val="2789514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not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195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tester</a:t>
            </a:r>
          </a:p>
        </p:txBody>
      </p:sp>
    </p:spTree>
    <p:extLst>
      <p:ext uri="{BB962C8B-B14F-4D97-AF65-F5344CB8AC3E}">
        <p14:creationId xmlns:p14="http://schemas.microsoft.com/office/powerpoint/2010/main" val="158460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C7F41-8729-4176-9892-2725B66DD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328902-6922-4318-BE6D-27C2C599B761}"/>
              </a:ext>
            </a:extLst>
          </p:cNvPr>
          <p:cNvSpPr/>
          <p:nvPr/>
        </p:nvSpPr>
        <p:spPr>
          <a:xfrm>
            <a:off x="978680" y="6089133"/>
            <a:ext cx="8266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sz="2400" dirty="0" err="1">
                <a:solidFill>
                  <a:schemeClr val="bg1"/>
                </a:solidFill>
              </a:rPr>
              <a:t>Takaosan</a:t>
            </a:r>
            <a:r>
              <a:rPr lang="en-NL" sz="2400" dirty="0">
                <a:solidFill>
                  <a:schemeClr val="bg1"/>
                </a:solidFill>
              </a:rPr>
              <a:t> Interchange, Hachioji, Japan</a:t>
            </a:r>
          </a:p>
        </p:txBody>
      </p:sp>
    </p:spTree>
    <p:extLst>
      <p:ext uri="{BB962C8B-B14F-4D97-AF65-F5344CB8AC3E}">
        <p14:creationId xmlns:p14="http://schemas.microsoft.com/office/powerpoint/2010/main" val="737932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Integration Strategy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7CAF7-2021-4774-A2E7-E3447406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7" y="1038225"/>
            <a:ext cx="38957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15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60118DA-76C0-43A3-9D04-836A78812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65952"/>
              </p:ext>
            </p:extLst>
          </p:nvPr>
        </p:nvGraphicFramePr>
        <p:xfrm>
          <a:off x="3962118" y="3271520"/>
          <a:ext cx="81280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202">
                  <a:extLst>
                    <a:ext uri="{9D8B030D-6E8A-4147-A177-3AD203B41FA5}">
                      <a16:colId xmlns:a16="http://schemas.microsoft.com/office/drawing/2014/main" val="1132966000"/>
                    </a:ext>
                  </a:extLst>
                </a:gridCol>
                <a:gridCol w="1438084">
                  <a:extLst>
                    <a:ext uri="{9D8B030D-6E8A-4147-A177-3AD203B41FA5}">
                      <a16:colId xmlns:a16="http://schemas.microsoft.com/office/drawing/2014/main" val="254888601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941970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6435009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7097785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335998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74465930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Very High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5.86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8.39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13.66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18.42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6365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High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5.78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8.28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13.47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18.18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7703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Mid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4.49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6.44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10.47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14.13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5505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Low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2.22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3.18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5.18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6.98</a:t>
                      </a:r>
                      <a:endParaRPr lang="en-NL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9461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/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Periph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Utility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Control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Core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6776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381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0820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C5DD53D-DC39-47A0-ABC6-1FDF7999BA78}"/>
              </a:ext>
            </a:extLst>
          </p:cNvPr>
          <p:cNvSpPr txBox="1"/>
          <p:nvPr/>
        </p:nvSpPr>
        <p:spPr>
          <a:xfrm rot="16200000">
            <a:off x="3668527" y="3694360"/>
            <a:ext cx="1501588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McCabe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Classification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845AE-34AF-494D-BBDF-F44C940487E3}"/>
              </a:ext>
            </a:extLst>
          </p:cNvPr>
          <p:cNvSpPr txBox="1"/>
          <p:nvPr/>
        </p:nvSpPr>
        <p:spPr>
          <a:xfrm>
            <a:off x="6390640" y="5311894"/>
            <a:ext cx="4378960" cy="36933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Architectural Classification</a:t>
            </a:r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9C859A-46C9-43FE-ACA2-0C8481E656C2}"/>
              </a:ext>
            </a:extLst>
          </p:cNvPr>
          <p:cNvCxnSpPr>
            <a:cxnSpLocks/>
          </p:cNvCxnSpPr>
          <p:nvPr/>
        </p:nvCxnSpPr>
        <p:spPr>
          <a:xfrm flipV="1">
            <a:off x="6451600" y="3525520"/>
            <a:ext cx="0" cy="1168400"/>
          </a:xfrm>
          <a:prstGeom prst="straightConnector1">
            <a:avLst/>
          </a:prstGeom>
          <a:ln w="63500">
            <a:solidFill>
              <a:srgbClr val="FF0000">
                <a:alpha val="95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DF24B3-FDD9-4562-BC80-29F24AA7828B}"/>
              </a:ext>
            </a:extLst>
          </p:cNvPr>
          <p:cNvCxnSpPr>
            <a:cxnSpLocks/>
          </p:cNvCxnSpPr>
          <p:nvPr/>
        </p:nvCxnSpPr>
        <p:spPr>
          <a:xfrm flipV="1">
            <a:off x="7152640" y="3525520"/>
            <a:ext cx="2814320" cy="965200"/>
          </a:xfrm>
          <a:prstGeom prst="straightConnector1">
            <a:avLst/>
          </a:prstGeom>
          <a:ln w="63500">
            <a:solidFill>
              <a:srgbClr val="FF0000">
                <a:alpha val="95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5DFA56-5431-4699-9EC2-C1A01D0B10E0}"/>
              </a:ext>
            </a:extLst>
          </p:cNvPr>
          <p:cNvCxnSpPr>
            <a:cxnSpLocks/>
          </p:cNvCxnSpPr>
          <p:nvPr/>
        </p:nvCxnSpPr>
        <p:spPr>
          <a:xfrm>
            <a:off x="7152640" y="4788640"/>
            <a:ext cx="3048000" cy="0"/>
          </a:xfrm>
          <a:prstGeom prst="straightConnector1">
            <a:avLst/>
          </a:prstGeom>
          <a:ln w="63500">
            <a:solidFill>
              <a:srgbClr val="FF0000">
                <a:alpha val="95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AD26DBD-E242-49A8-86CA-F586214FB824}"/>
              </a:ext>
            </a:extLst>
          </p:cNvPr>
          <p:cNvSpPr/>
          <p:nvPr/>
        </p:nvSpPr>
        <p:spPr>
          <a:xfrm>
            <a:off x="3596640" y="1522828"/>
            <a:ext cx="8341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sz="3600" dirty="0">
                <a:solidFill>
                  <a:schemeClr val="bg1"/>
                </a:solidFill>
                <a:latin typeface="Calibri" pitchFamily="34" charset="0"/>
              </a:rPr>
              <a:t>Defects increase up to 8.3X</a:t>
            </a:r>
          </a:p>
          <a:p>
            <a:pPr marL="457200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[Cost of Complexity – Dan Sturtevant]</a:t>
            </a:r>
          </a:p>
        </p:txBody>
      </p:sp>
    </p:spTree>
    <p:extLst>
      <p:ext uri="{BB962C8B-B14F-4D97-AF65-F5344CB8AC3E}">
        <p14:creationId xmlns:p14="http://schemas.microsoft.com/office/powerpoint/2010/main" val="3682575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manager</a:t>
            </a:r>
          </a:p>
        </p:txBody>
      </p:sp>
    </p:spTree>
    <p:extLst>
      <p:ext uri="{BB962C8B-B14F-4D97-AF65-F5344CB8AC3E}">
        <p14:creationId xmlns:p14="http://schemas.microsoft.com/office/powerpoint/2010/main" val="250414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Out source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deps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866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91" y="2130640"/>
            <a:ext cx="8701989" cy="2512479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Calibri" pitchFamily="34" charset="0"/>
              </a:rPr>
              <a:t>Higher staff turnover - 10x increase in voluntary and involuntary terminations for complex code</a:t>
            </a:r>
          </a:p>
          <a:p>
            <a:pPr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Calibri" pitchFamily="34" charset="0"/>
              </a:rPr>
              <a:t>[Cost of Complexity – Dan Sturtevant]</a:t>
            </a:r>
          </a:p>
          <a:p>
            <a:pPr lvl="1" indent="0">
              <a:buNone/>
            </a:pPr>
            <a:endParaRPr lang="en-US" sz="3600" dirty="0">
              <a:latin typeface="Calibri" pitchFamily="34" charset="0"/>
            </a:endParaRPr>
          </a:p>
          <a:p>
            <a:pPr lvl="1" indent="0">
              <a:buNone/>
            </a:pPr>
            <a:endParaRPr lang="en-US" sz="3600" dirty="0">
              <a:latin typeface="Calibri" pitchFamily="34" charset="0"/>
              <a:cs typeface="ＭＳ Ｐゴシック" pitchFamily="6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4452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Lines and Boxes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8285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D085C003-82B1-4C91-B1BB-884D10352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02" y="1248570"/>
            <a:ext cx="5043118" cy="36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0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4FEF83B-0F99-474E-B87A-8E207868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20" y="236220"/>
            <a:ext cx="8829040" cy="66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Boxes No Lines</a:t>
            </a:r>
            <a:endParaRPr lang="en-NL" dirty="0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CE0862-4DA2-466E-8C18-25A5A2DDC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5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F98A-86F7-46ED-857F-C7E7A25B9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053464"/>
            <a:ext cx="10825480" cy="4758055"/>
          </a:xfrm>
        </p:spPr>
        <p:txBody>
          <a:bodyPr/>
          <a:lstStyle/>
          <a:p>
            <a:pPr marL="176213" indent="0">
              <a:buNone/>
            </a:pPr>
            <a:r>
              <a:rPr lang="en-GB" sz="3600" dirty="0"/>
              <a:t>“The </a:t>
            </a:r>
            <a:r>
              <a:rPr lang="en-GB" sz="3600" u="sng" dirty="0"/>
              <a:t>highest-level breakdown </a:t>
            </a:r>
            <a:r>
              <a:rPr lang="en-GB" sz="3600" dirty="0"/>
              <a:t>of a system into its parts; the </a:t>
            </a:r>
            <a:r>
              <a:rPr lang="en-GB" sz="3600" u="sng" dirty="0"/>
              <a:t>decisions</a:t>
            </a:r>
            <a:r>
              <a:rPr lang="en-GB" sz="3600" dirty="0"/>
              <a:t> that are hard to change”</a:t>
            </a:r>
          </a:p>
          <a:p>
            <a:pPr marL="633413" lvl="1" indent="0">
              <a:buNone/>
            </a:pPr>
            <a:r>
              <a:rPr lang="en-GB" dirty="0"/>
              <a:t>[Patterns of Enterprise Application Architecture, Martin Fowler]</a:t>
            </a:r>
          </a:p>
          <a:p>
            <a:pPr marL="633413" lvl="1" indent="0">
              <a:buNone/>
            </a:pPr>
            <a:endParaRPr lang="en-GB" sz="2800" dirty="0"/>
          </a:p>
          <a:p>
            <a:pPr marL="176213" indent="0">
              <a:buNone/>
            </a:pPr>
            <a:r>
              <a:rPr lang="en-GB" sz="3600" dirty="0"/>
              <a:t>“.... software </a:t>
            </a:r>
            <a:r>
              <a:rPr lang="en-GB" sz="3600" u="sng" dirty="0"/>
              <a:t>elements</a:t>
            </a:r>
            <a:r>
              <a:rPr lang="en-GB" sz="3600" dirty="0"/>
              <a:t>, the externally </a:t>
            </a:r>
            <a:r>
              <a:rPr lang="en-GB" sz="3600" u="sng" dirty="0"/>
              <a:t>visible</a:t>
            </a:r>
            <a:r>
              <a:rPr lang="en-GB" sz="3600" dirty="0"/>
              <a:t> </a:t>
            </a:r>
            <a:r>
              <a:rPr lang="en-GB" sz="3600" u="sng" dirty="0"/>
              <a:t>properties</a:t>
            </a:r>
            <a:r>
              <a:rPr lang="en-GB" sz="3600" dirty="0"/>
              <a:t> of those elements, and the </a:t>
            </a:r>
            <a:r>
              <a:rPr lang="en-GB" sz="3600" u="sng" dirty="0"/>
              <a:t>relationships</a:t>
            </a:r>
            <a:r>
              <a:rPr lang="en-GB" sz="3600" dirty="0"/>
              <a:t> among them”</a:t>
            </a:r>
          </a:p>
          <a:p>
            <a:pPr marL="633413" lvl="1" indent="0">
              <a:buNone/>
            </a:pPr>
            <a:r>
              <a:rPr lang="en-GB" dirty="0"/>
              <a:t>[Software Architecture in Practice (2nd edition), Bass, Clements, and </a:t>
            </a:r>
            <a:r>
              <a:rPr lang="en-GB" dirty="0" err="1"/>
              <a:t>Kazman</a:t>
            </a:r>
            <a:r>
              <a:rPr lang="en-GB" dirty="0"/>
              <a:t>]</a:t>
            </a:r>
          </a:p>
          <a:p>
            <a:pPr marL="747713" lvl="1" indent="-11430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227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4DF83E-12BC-4C19-B00B-650E68DD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51581" cy="72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90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480" y="2107785"/>
            <a:ext cx="10515599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Design Structure Matrix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88082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8052" y="333428"/>
            <a:ext cx="7796671" cy="623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4"/>
          <p:cNvSpPr/>
          <p:nvPr/>
        </p:nvSpPr>
        <p:spPr>
          <a:xfrm>
            <a:off x="8675284" y="4530469"/>
            <a:ext cx="1266669" cy="612648"/>
          </a:xfrm>
          <a:prstGeom prst="wedgeRoundRectCallout">
            <a:avLst>
              <a:gd name="adj1" fmla="val -103240"/>
              <a:gd name="adj2" fmla="val -13627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9111388" y="3452095"/>
            <a:ext cx="1266669" cy="612648"/>
          </a:xfrm>
          <a:prstGeom prst="wedgeRoundRectCallout">
            <a:avLst>
              <a:gd name="adj1" fmla="val -62234"/>
              <a:gd name="adj2" fmla="val -8928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Skip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111387" y="2067397"/>
            <a:ext cx="1266669" cy="612648"/>
          </a:xfrm>
          <a:prstGeom prst="wedgeRoundRectCallout">
            <a:avLst>
              <a:gd name="adj1" fmla="val -133277"/>
              <a:gd name="adj2" fmla="val -5183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2305" y="4497816"/>
            <a:ext cx="1135748" cy="612648"/>
          </a:xfrm>
          <a:prstGeom prst="wedgeRoundRectCallout">
            <a:avLst>
              <a:gd name="adj1" fmla="val -67717"/>
              <a:gd name="adj2" fmla="val -10697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Cycle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948051" y="967344"/>
            <a:ext cx="1534510" cy="616128"/>
          </a:xfrm>
          <a:prstGeom prst="wedgeRoundRectCallout">
            <a:avLst>
              <a:gd name="adj1" fmla="val 52157"/>
              <a:gd name="adj2" fmla="val 11788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</a:t>
            </a:r>
          </a:p>
        </p:txBody>
      </p:sp>
    </p:spTree>
    <p:extLst>
      <p:ext uri="{BB962C8B-B14F-4D97-AF65-F5344CB8AC3E}">
        <p14:creationId xmlns:p14="http://schemas.microsoft.com/office/powerpoint/2010/main" val="3004471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0B7A7-6D0C-4EC1-875E-7B4C38F5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38150"/>
            <a:ext cx="7505700" cy="5981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69188" y="2090845"/>
            <a:ext cx="1549682" cy="2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5906558" y="4502104"/>
            <a:ext cx="1266669" cy="612648"/>
          </a:xfrm>
          <a:prstGeom prst="wedgeRoundRectCallout">
            <a:avLst>
              <a:gd name="adj1" fmla="val -57913"/>
              <a:gd name="adj2" fmla="val -1450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P5 uses D3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88272" y="5675152"/>
            <a:ext cx="1345667" cy="612648"/>
          </a:xfrm>
          <a:prstGeom prst="wedgeRoundRectCallout">
            <a:avLst>
              <a:gd name="adj1" fmla="val -83295"/>
              <a:gd name="adj2" fmla="val -1055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7927670" y="3195757"/>
            <a:ext cx="1674927" cy="612648"/>
          </a:xfrm>
          <a:prstGeom prst="wedgeRoundRectCallout">
            <a:avLst>
              <a:gd name="adj1" fmla="val -70249"/>
              <a:gd name="adj2" fmla="val 7995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Identity line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4639888" y="1182848"/>
            <a:ext cx="5147268" cy="5150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969188" y="3633626"/>
            <a:ext cx="1545838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7927669" y="1326082"/>
            <a:ext cx="1674930" cy="612647"/>
          </a:xfrm>
          <a:prstGeom prst="wedgeRoundRectCallout">
            <a:avLst>
              <a:gd name="adj1" fmla="val -50053"/>
              <a:gd name="adj2" fmla="val -9729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Same rows and columns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188271" y="4502104"/>
            <a:ext cx="1365858" cy="612648"/>
          </a:xfrm>
          <a:prstGeom prst="wedgeRoundRectCallout">
            <a:avLst>
              <a:gd name="adj1" fmla="val 57572"/>
              <a:gd name="adj2" fmla="val -14706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 indicates strength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33939" y="3633626"/>
            <a:ext cx="285225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DABF5-E931-4FCC-9D68-1AA23741BAFE}"/>
              </a:ext>
            </a:extLst>
          </p:cNvPr>
          <p:cNvCxnSpPr>
            <a:cxnSpLocks/>
          </p:cNvCxnSpPr>
          <p:nvPr/>
        </p:nvCxnSpPr>
        <p:spPr>
          <a:xfrm>
            <a:off x="4639888" y="2206305"/>
            <a:ext cx="81505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C97DB0-A35D-467F-B95E-93EAAEEA1665}"/>
              </a:ext>
            </a:extLst>
          </p:cNvPr>
          <p:cNvCxnSpPr>
            <a:cxnSpLocks/>
          </p:cNvCxnSpPr>
          <p:nvPr/>
        </p:nvCxnSpPr>
        <p:spPr>
          <a:xfrm>
            <a:off x="5680823" y="2449576"/>
            <a:ext cx="0" cy="1124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46F3CD-BC63-4F16-A495-C77B065FC481}"/>
              </a:ext>
            </a:extLst>
          </p:cNvPr>
          <p:cNvCxnSpPr>
            <a:cxnSpLocks/>
          </p:cNvCxnSpPr>
          <p:nvPr/>
        </p:nvCxnSpPr>
        <p:spPr>
          <a:xfrm flipH="1">
            <a:off x="4639890" y="3768056"/>
            <a:ext cx="8150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5177"/>
      </p:ext>
    </p:extLst>
  </p:cSld>
  <p:clrMapOvr>
    <a:masterClrMapping/>
  </p:clrMapOvr>
  <p:transition>
    <p:wipe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473228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F8766-E39D-4045-BFE2-F1237FBC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38150"/>
            <a:ext cx="7505700" cy="59817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560654" y="1165201"/>
            <a:ext cx="288197" cy="89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6982185" y="1924251"/>
            <a:ext cx="1843200" cy="996215"/>
          </a:xfrm>
          <a:prstGeom prst="wedgeRoundRectCallout">
            <a:avLst>
              <a:gd name="adj1" fmla="val 86847"/>
              <a:gd name="adj2" fmla="val -519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individually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71818" y="1165202"/>
            <a:ext cx="1563830" cy="890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7288"/>
      </p:ext>
    </p:extLst>
  </p:cSld>
  <p:clrMapOvr>
    <a:masterClrMapping/>
  </p:clrMapOvr>
  <p:transition>
    <p:wipe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AAFAE-74C1-41FF-B727-7BBE1B83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3" y="747713"/>
            <a:ext cx="6886575" cy="5362575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7330644" y="1956242"/>
            <a:ext cx="1843200" cy="996215"/>
          </a:xfrm>
          <a:prstGeom prst="wedgeRoundRectCallout">
            <a:avLst>
              <a:gd name="adj1" fmla="val 58608"/>
              <a:gd name="adj2" fmla="val -6870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aggregated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233483" y="1479949"/>
            <a:ext cx="30580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58517" y="1479949"/>
            <a:ext cx="190782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06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D8A2-1880-4A5D-87D3-485F882C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20" y="1104576"/>
            <a:ext cx="3486150" cy="19526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6247002" y="1823709"/>
            <a:ext cx="300169" cy="281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3377966" y="1823710"/>
            <a:ext cx="1876340" cy="281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7057157" y="1823710"/>
            <a:ext cx="1798820" cy="1054859"/>
          </a:xfrm>
          <a:prstGeom prst="wedgeRoundRectCallout">
            <a:avLst>
              <a:gd name="adj1" fmla="val -76665"/>
              <a:gd name="adj2" fmla="val -3707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All dependencies between Application and Utility collapsed</a:t>
            </a:r>
          </a:p>
        </p:txBody>
      </p:sp>
    </p:spTree>
    <p:extLst>
      <p:ext uri="{BB962C8B-B14F-4D97-AF65-F5344CB8AC3E}">
        <p14:creationId xmlns:p14="http://schemas.microsoft.com/office/powerpoint/2010/main" val="438419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207412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7A558-58E1-49BC-AFBA-DAD0EF43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47" y="867169"/>
            <a:ext cx="3486150" cy="19526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449611" y="962074"/>
            <a:ext cx="1798820" cy="772664"/>
          </a:xfrm>
          <a:prstGeom prst="wedgeRoundRectCallout">
            <a:avLst>
              <a:gd name="adj1" fmla="val -85300"/>
              <a:gd name="adj2" fmla="val 811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 above identity line</a:t>
            </a:r>
          </a:p>
        </p:txBody>
      </p:sp>
    </p:spTree>
    <p:extLst>
      <p:ext uri="{BB962C8B-B14F-4D97-AF65-F5344CB8AC3E}">
        <p14:creationId xmlns:p14="http://schemas.microsoft.com/office/powerpoint/2010/main" val="1370016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36449-165D-4EBA-B12E-9321539A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809" y="2931317"/>
            <a:ext cx="3486150" cy="195262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132096" y="1868141"/>
            <a:ext cx="1798820" cy="772664"/>
          </a:xfrm>
          <a:prstGeom prst="wedgeRoundRectCallout">
            <a:avLst>
              <a:gd name="adj1" fmla="val -69026"/>
              <a:gd name="adj2" fmla="val 1997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Consumers to top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02139" y="5164371"/>
            <a:ext cx="1798820" cy="768772"/>
          </a:xfrm>
          <a:prstGeom prst="wedgeRoundRectCallout">
            <a:avLst>
              <a:gd name="adj1" fmla="val -66387"/>
              <a:gd name="adj2" fmla="val -11560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Providers to bottom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FC0596-E482-4793-93B7-B2125FE3AB5F}"/>
              </a:ext>
            </a:extLst>
          </p:cNvPr>
          <p:cNvCxnSpPr/>
          <p:nvPr/>
        </p:nvCxnSpPr>
        <p:spPr>
          <a:xfrm>
            <a:off x="5972176" y="3640931"/>
            <a:ext cx="912019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24F1A4-8805-4D2D-88AD-D9C6E147C53A}"/>
              </a:ext>
            </a:extLst>
          </p:cNvPr>
          <p:cNvCxnSpPr>
            <a:cxnSpLocks/>
          </p:cNvCxnSpPr>
          <p:nvPr/>
        </p:nvCxnSpPr>
        <p:spPr>
          <a:xfrm>
            <a:off x="5972175" y="3945731"/>
            <a:ext cx="319088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5D64CB-0DE0-4B0B-85DA-7F5646334CF9}"/>
              </a:ext>
            </a:extLst>
          </p:cNvPr>
          <p:cNvCxnSpPr>
            <a:cxnSpLocks/>
          </p:cNvCxnSpPr>
          <p:nvPr/>
        </p:nvCxnSpPr>
        <p:spPr>
          <a:xfrm>
            <a:off x="6596064" y="4541043"/>
            <a:ext cx="28813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0166DA-152C-419C-B56A-E82752D25462}"/>
              </a:ext>
            </a:extLst>
          </p:cNvPr>
          <p:cNvCxnSpPr>
            <a:cxnSpLocks/>
          </p:cNvCxnSpPr>
          <p:nvPr/>
        </p:nvCxnSpPr>
        <p:spPr>
          <a:xfrm>
            <a:off x="6291264" y="4250531"/>
            <a:ext cx="31442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4C83F6-FD92-46D6-960E-294958DC5FD3}"/>
              </a:ext>
            </a:extLst>
          </p:cNvPr>
          <p:cNvCxnSpPr>
            <a:cxnSpLocks/>
          </p:cNvCxnSpPr>
          <p:nvPr/>
        </p:nvCxnSpPr>
        <p:spPr>
          <a:xfrm flipV="1">
            <a:off x="5972175" y="3640933"/>
            <a:ext cx="0" cy="304799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73F84B-104F-4B26-8DB8-142B127CB033}"/>
              </a:ext>
            </a:extLst>
          </p:cNvPr>
          <p:cNvCxnSpPr>
            <a:cxnSpLocks/>
          </p:cNvCxnSpPr>
          <p:nvPr/>
        </p:nvCxnSpPr>
        <p:spPr>
          <a:xfrm flipV="1">
            <a:off x="6291263" y="3945732"/>
            <a:ext cx="0" cy="304801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DC400D-D85F-46B5-99AF-2151CEE209F7}"/>
              </a:ext>
            </a:extLst>
          </p:cNvPr>
          <p:cNvCxnSpPr>
            <a:cxnSpLocks/>
          </p:cNvCxnSpPr>
          <p:nvPr/>
        </p:nvCxnSpPr>
        <p:spPr>
          <a:xfrm flipV="1">
            <a:off x="6605684" y="4250532"/>
            <a:ext cx="0" cy="290513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6D67F6-AD5C-4304-997A-738B88B5E1B1}"/>
              </a:ext>
            </a:extLst>
          </p:cNvPr>
          <p:cNvCxnSpPr>
            <a:cxnSpLocks/>
          </p:cNvCxnSpPr>
          <p:nvPr/>
        </p:nvCxnSpPr>
        <p:spPr>
          <a:xfrm>
            <a:off x="6884194" y="3633787"/>
            <a:ext cx="0" cy="907256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7255208" y="3056143"/>
            <a:ext cx="1798820" cy="745714"/>
          </a:xfrm>
          <a:prstGeom prst="wedgeRoundRectCallout">
            <a:avLst>
              <a:gd name="adj1" fmla="val -67583"/>
              <a:gd name="adj2" fmla="val 71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easily visible</a:t>
            </a:r>
          </a:p>
        </p:txBody>
      </p:sp>
    </p:spTree>
    <p:extLst>
      <p:ext uri="{BB962C8B-B14F-4D97-AF65-F5344CB8AC3E}">
        <p14:creationId xmlns:p14="http://schemas.microsoft.com/office/powerpoint/2010/main" val="361150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lliam Charles Construction gets $1.5M contract from Illinois Tollway">
            <a:extLst>
              <a:ext uri="{FF2B5EF4-FFF2-40B4-BE49-F238E27FC236}">
                <a16:creationId xmlns:a16="http://schemas.microsoft.com/office/drawing/2014/main" id="{D755DCCF-410E-42ED-BACE-6EC028DD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9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4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4C000-0032-45C3-892A-6BCC8506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5029200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57875" y="3953559"/>
            <a:ext cx="266700" cy="582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0772" y="3015386"/>
            <a:ext cx="1835942" cy="901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8947142" y="3429001"/>
            <a:ext cx="1608945" cy="941881"/>
          </a:xfrm>
          <a:prstGeom prst="wedgeRoundRectCallout">
            <a:avLst>
              <a:gd name="adj1" fmla="val -126995"/>
              <a:gd name="adj2" fmla="val -5116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Encapsulated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57876" y="2708184"/>
            <a:ext cx="2752725" cy="275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8947141" y="2162320"/>
            <a:ext cx="1608945" cy="941881"/>
          </a:xfrm>
          <a:prstGeom prst="wedgeRoundRectCallout">
            <a:avLst>
              <a:gd name="adj1" fmla="val -84411"/>
              <a:gd name="adj2" fmla="val 240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001656" y="4313556"/>
            <a:ext cx="1608945" cy="941881"/>
          </a:xfrm>
          <a:prstGeom prst="wedgeRoundRectCallout">
            <a:avLst>
              <a:gd name="adj1" fmla="val -109357"/>
              <a:gd name="adj2" fmla="val -545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Public interface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94331" y="5992593"/>
            <a:ext cx="223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Encapsulation Pattern</a:t>
            </a:r>
          </a:p>
        </p:txBody>
      </p:sp>
    </p:spTree>
    <p:extLst>
      <p:ext uri="{BB962C8B-B14F-4D97-AF65-F5344CB8AC3E}">
        <p14:creationId xmlns:p14="http://schemas.microsoft.com/office/powerpoint/2010/main" val="4082728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4C10D-D730-4A29-8B49-890F150D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64" y="1214438"/>
            <a:ext cx="5648325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3818" y="600310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Bus/Utility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ABFB2-1E65-45D9-BC49-AEBD18C1993F}"/>
              </a:ext>
            </a:extLst>
          </p:cNvPr>
          <p:cNvSpPr/>
          <p:nvPr/>
        </p:nvSpPr>
        <p:spPr>
          <a:xfrm>
            <a:off x="5369722" y="4410076"/>
            <a:ext cx="2135978" cy="928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8836539" y="3429000"/>
            <a:ext cx="1608945" cy="1473686"/>
          </a:xfrm>
          <a:prstGeom prst="wedgeRoundRectCallout">
            <a:avLst>
              <a:gd name="adj1" fmla="val -140898"/>
              <a:gd name="adj2" fmla="val 5287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used in entire software</a:t>
            </a:r>
            <a:r>
              <a:rPr lang="en-US" sz="1400" dirty="0"/>
              <a:t> like utilities and data access objects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6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14C5B-C69A-43B9-B55A-1456254A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1223963"/>
            <a:ext cx="5648325" cy="4124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73311" y="6045144"/>
            <a:ext cx="27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Change Propagator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8BA36-F410-4C8A-B6E4-8F52D3DDF4FB}"/>
              </a:ext>
            </a:extLst>
          </p:cNvPr>
          <p:cNvSpPr/>
          <p:nvPr/>
        </p:nvSpPr>
        <p:spPr>
          <a:xfrm>
            <a:off x="5429251" y="4731544"/>
            <a:ext cx="3386137" cy="288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3AE06-C51F-487F-B252-CAEAE70763F8}"/>
              </a:ext>
            </a:extLst>
          </p:cNvPr>
          <p:cNvSpPr/>
          <p:nvPr/>
        </p:nvSpPr>
        <p:spPr>
          <a:xfrm>
            <a:off x="8224838" y="1935956"/>
            <a:ext cx="276225" cy="3371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919044" y="1873576"/>
            <a:ext cx="1608945" cy="941881"/>
          </a:xfrm>
          <a:prstGeom prst="wedgeRoundRectCallout">
            <a:avLst>
              <a:gd name="adj1" fmla="val -93390"/>
              <a:gd name="adj2" fmla="val 8500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U2 has many in and out going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4001856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Refactoring</a:t>
            </a:r>
          </a:p>
        </p:txBody>
      </p:sp>
    </p:spTree>
    <p:extLst>
      <p:ext uri="{BB962C8B-B14F-4D97-AF65-F5344CB8AC3E}">
        <p14:creationId xmlns:p14="http://schemas.microsoft.com/office/powerpoint/2010/main" val="10664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28D40-B51E-4FC0-B86A-0005352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057275"/>
            <a:ext cx="6267450" cy="4743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2011" y="60758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02805" y="2396655"/>
            <a:ext cx="283909" cy="27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8686800" y="2286000"/>
            <a:ext cx="1718872" cy="1303758"/>
          </a:xfrm>
          <a:prstGeom prst="wedgeRoundRectCallout">
            <a:avLst>
              <a:gd name="adj1" fmla="val -88022"/>
              <a:gd name="adj2" fmla="val -3113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Hierarchical cycle due to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A3 using P3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which violates layering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0928" y="2396656"/>
            <a:ext cx="1564478" cy="28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93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E1183-7D24-41DA-A800-89D2791A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057275"/>
            <a:ext cx="6267450" cy="4743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7026" y="6050990"/>
            <a:ext cx="65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374371" y="4371668"/>
            <a:ext cx="1718872" cy="996215"/>
          </a:xfrm>
          <a:prstGeom prst="wedgeRoundRectCallout">
            <a:avLst>
              <a:gd name="adj1" fmla="val -93844"/>
              <a:gd name="adj2" fmla="val 188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7837" y="4869774"/>
            <a:ext cx="276932" cy="273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00451" y="4869774"/>
            <a:ext cx="1552574" cy="285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F243-073A-48FF-8BDD-1166F6D9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 book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1217-CAE7-493D-8923-3F88F6CE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5505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480" y="2107785"/>
            <a:ext cx="10515599" cy="2387600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Treemap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Metric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75131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B682-9B6D-4292-89E6-578CFC18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E28017E3-8845-49D9-B14A-9C1D7A2A2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73" y="1825625"/>
            <a:ext cx="5200853" cy="4351338"/>
          </a:xfrm>
        </p:spPr>
      </p:pic>
    </p:spTree>
    <p:extLst>
      <p:ext uri="{BB962C8B-B14F-4D97-AF65-F5344CB8AC3E}">
        <p14:creationId xmlns:p14="http://schemas.microsoft.com/office/powerpoint/2010/main" val="1349730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480" y="2107785"/>
            <a:ext cx="10515599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Code City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Metrics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9538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6D18-78EC-4633-9D5F-0417EF1A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58E3F-7025-4E5A-88C2-6F1E75BB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Domian</a:t>
            </a:r>
            <a:endParaRPr lang="en-US" dirty="0"/>
          </a:p>
          <a:p>
            <a:r>
              <a:rPr lang="en-US" dirty="0"/>
              <a:t>Prog</a:t>
            </a:r>
          </a:p>
          <a:p>
            <a:r>
              <a:rPr lang="en-US" dirty="0"/>
              <a:t>Impact</a:t>
            </a:r>
          </a:p>
        </p:txBody>
      </p:sp>
      <p:pic>
        <p:nvPicPr>
          <p:cNvPr id="5" name="Picture 4" descr="Radar chart&#10;&#10;Description automatically generated">
            <a:extLst>
              <a:ext uri="{FF2B5EF4-FFF2-40B4-BE49-F238E27FC236}">
                <a16:creationId xmlns:a16="http://schemas.microsoft.com/office/drawing/2014/main" id="{76D51470-381E-4A03-A2B8-5C18F0C66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18" y="0"/>
            <a:ext cx="5224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B682-9B6D-4292-89E6-578CFC18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E9A5EB-A158-4C61-B7C5-59FC57C2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365125"/>
            <a:ext cx="10596880" cy="5896852"/>
          </a:xfrm>
        </p:spPr>
      </p:pic>
    </p:spTree>
    <p:extLst>
      <p:ext uri="{BB962C8B-B14F-4D97-AF65-F5344CB8AC3E}">
        <p14:creationId xmlns:p14="http://schemas.microsoft.com/office/powerpoint/2010/main" val="1913233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727057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117C251-619A-4CFE-9253-CD32F0DE98F3}"/>
              </a:ext>
            </a:extLst>
          </p:cNvPr>
          <p:cNvSpPr/>
          <p:nvPr/>
        </p:nvSpPr>
        <p:spPr>
          <a:xfrm>
            <a:off x="2855650" y="772358"/>
            <a:ext cx="3488924" cy="346229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Programming </a:t>
            </a:r>
          </a:p>
          <a:p>
            <a:pPr algn="ctr"/>
            <a:r>
              <a:rPr lang="en-US" sz="2400" dirty="0"/>
              <a:t>Language</a:t>
            </a:r>
          </a:p>
          <a:p>
            <a:pPr algn="ctr"/>
            <a:r>
              <a:rPr lang="en-US" sz="2400" dirty="0"/>
              <a:t>Checks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2BA78-9C07-4FCC-9DBE-6709D197439B}"/>
              </a:ext>
            </a:extLst>
          </p:cNvPr>
          <p:cNvSpPr/>
          <p:nvPr/>
        </p:nvSpPr>
        <p:spPr>
          <a:xfrm>
            <a:off x="5476043" y="772358"/>
            <a:ext cx="3488924" cy="346229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 </a:t>
            </a:r>
          </a:p>
          <a:p>
            <a:pPr algn="ctr"/>
            <a:r>
              <a:rPr lang="en-US" sz="2400" dirty="0"/>
              <a:t>Metrics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1E9D02-F27F-4410-A577-2AB104ED26CF}"/>
              </a:ext>
            </a:extLst>
          </p:cNvPr>
          <p:cNvSpPr/>
          <p:nvPr/>
        </p:nvSpPr>
        <p:spPr>
          <a:xfrm>
            <a:off x="4224107" y="2602638"/>
            <a:ext cx="3488924" cy="346229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Dependency</a:t>
            </a:r>
          </a:p>
          <a:p>
            <a:pPr algn="ctr"/>
            <a:r>
              <a:rPr lang="en-US" sz="2400" dirty="0"/>
              <a:t>Visualization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183019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BFB676-67E7-49BA-8D45-45C9E63B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6" y="263832"/>
            <a:ext cx="8074794" cy="5071566"/>
          </a:xfrm>
          <a:prstGeom prst="rect">
            <a:avLst/>
          </a:prstGeom>
        </p:spPr>
      </p:pic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533073E2-3B48-4DF8-8A22-0B46F1C76C8F}"/>
              </a:ext>
            </a:extLst>
          </p:cNvPr>
          <p:cNvSpPr/>
          <p:nvPr/>
        </p:nvSpPr>
        <p:spPr>
          <a:xfrm>
            <a:off x="6434605" y="1910833"/>
            <a:ext cx="1229757" cy="616128"/>
          </a:xfrm>
          <a:prstGeom prst="wedgeRoundRectCallout">
            <a:avLst>
              <a:gd name="adj1" fmla="val -99278"/>
              <a:gd name="adj2" fmla="val 4206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hovered</a:t>
            </a: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3A5D52FD-29CE-4DF7-B7D7-DB1474AB6418}"/>
              </a:ext>
            </a:extLst>
          </p:cNvPr>
          <p:cNvSpPr/>
          <p:nvPr/>
        </p:nvSpPr>
        <p:spPr>
          <a:xfrm>
            <a:off x="5558702" y="968811"/>
            <a:ext cx="1229757" cy="616128"/>
          </a:xfrm>
          <a:prstGeom prst="wedgeRoundRectCallout">
            <a:avLst>
              <a:gd name="adj1" fmla="val -97665"/>
              <a:gd name="adj2" fmla="val 6385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selected</a:t>
            </a: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57534A13-8EF6-4F92-A8F8-468A97ECCBAB}"/>
              </a:ext>
            </a:extLst>
          </p:cNvPr>
          <p:cNvSpPr/>
          <p:nvPr/>
        </p:nvSpPr>
        <p:spPr>
          <a:xfrm>
            <a:off x="2993580" y="1729629"/>
            <a:ext cx="1229757" cy="616128"/>
          </a:xfrm>
          <a:prstGeom prst="wedgeRoundRectCallout">
            <a:avLst>
              <a:gd name="adj1" fmla="val 44659"/>
              <a:gd name="adj2" fmla="val 8971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Hierarchy</a:t>
            </a:r>
          </a:p>
        </p:txBody>
      </p:sp>
    </p:spTree>
    <p:extLst>
      <p:ext uri="{BB962C8B-B14F-4D97-AF65-F5344CB8AC3E}">
        <p14:creationId xmlns:p14="http://schemas.microsoft.com/office/powerpoint/2010/main" val="1957814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8253FE-E8F3-494A-B10F-87B2CEFB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6" y="284845"/>
            <a:ext cx="8063128" cy="5071566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E092B841-74EE-4736-8251-8F34F8C9D305}"/>
              </a:ext>
            </a:extLst>
          </p:cNvPr>
          <p:cNvSpPr/>
          <p:nvPr/>
        </p:nvSpPr>
        <p:spPr>
          <a:xfrm>
            <a:off x="2358008" y="1927717"/>
            <a:ext cx="1857551" cy="780042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Consumer/provider indicators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FCD8A97C-BC14-40E4-A41F-D0454ED1D41F}"/>
              </a:ext>
            </a:extLst>
          </p:cNvPr>
          <p:cNvSpPr/>
          <p:nvPr/>
        </p:nvSpPr>
        <p:spPr>
          <a:xfrm>
            <a:off x="6381225" y="2618887"/>
            <a:ext cx="1317072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Normal dependency</a:t>
            </a:r>
          </a:p>
        </p:txBody>
      </p:sp>
      <p:sp>
        <p:nvSpPr>
          <p:cNvPr id="13" name="Rounded Rectangular Callout 8">
            <a:extLst>
              <a:ext uri="{FF2B5EF4-FFF2-40B4-BE49-F238E27FC236}">
                <a16:creationId xmlns:a16="http://schemas.microsoft.com/office/drawing/2014/main" id="{245A0126-245A-4E12-9D14-4AB8F6DFD8B4}"/>
              </a:ext>
            </a:extLst>
          </p:cNvPr>
          <p:cNvSpPr/>
          <p:nvPr/>
        </p:nvSpPr>
        <p:spPr>
          <a:xfrm>
            <a:off x="5249927" y="3607814"/>
            <a:ext cx="1317072" cy="616128"/>
          </a:xfrm>
          <a:prstGeom prst="wedgeRoundRectCallout">
            <a:avLst>
              <a:gd name="adj1" fmla="val 99858"/>
              <a:gd name="adj2" fmla="val 5023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Cyclic dependency</a:t>
            </a: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6BDCFED8-7BB3-4212-8885-85C45CA0A532}"/>
              </a:ext>
            </a:extLst>
          </p:cNvPr>
          <p:cNvSpPr/>
          <p:nvPr/>
        </p:nvSpPr>
        <p:spPr>
          <a:xfrm>
            <a:off x="2925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Default mode</a:t>
            </a:r>
          </a:p>
        </p:txBody>
      </p:sp>
    </p:spTree>
    <p:extLst>
      <p:ext uri="{BB962C8B-B14F-4D97-AF65-F5344CB8AC3E}">
        <p14:creationId xmlns:p14="http://schemas.microsoft.com/office/powerpoint/2010/main" val="1287911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541FA3DB-9E58-4AAC-8A60-2FCC3568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1" y="259691"/>
            <a:ext cx="8056780" cy="5074618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0096F7-B169-4C81-9251-E3911DB0E9DA}"/>
              </a:ext>
            </a:extLst>
          </p:cNvPr>
          <p:cNvSpPr/>
          <p:nvPr/>
        </p:nvSpPr>
        <p:spPr>
          <a:xfrm>
            <a:off x="2612607" y="2180872"/>
            <a:ext cx="1534510" cy="616128"/>
          </a:xfrm>
          <a:prstGeom prst="wedgeRoundRectCallout">
            <a:avLst>
              <a:gd name="adj1" fmla="val 69513"/>
              <a:gd name="adj2" fmla="val -9536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Match 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229742C2-D735-48BA-817D-6D35CA73D9CA}"/>
              </a:ext>
            </a:extLst>
          </p:cNvPr>
          <p:cNvSpPr/>
          <p:nvPr/>
        </p:nvSpPr>
        <p:spPr>
          <a:xfrm>
            <a:off x="5149770" y="1123583"/>
            <a:ext cx="1534510" cy="616128"/>
          </a:xfrm>
          <a:prstGeom prst="wedgeRoundRectCallout">
            <a:avLst>
              <a:gd name="adj1" fmla="val 81083"/>
              <a:gd name="adj2" fmla="val -12129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text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E4FE2576-57A8-4C0F-BBCB-C524C725ED1C}"/>
              </a:ext>
            </a:extLst>
          </p:cNvPr>
          <p:cNvSpPr/>
          <p:nvPr/>
        </p:nvSpPr>
        <p:spPr>
          <a:xfrm>
            <a:off x="7373996" y="1114705"/>
            <a:ext cx="1534510" cy="616128"/>
          </a:xfrm>
          <a:prstGeom prst="wedgeRoundRectCallout">
            <a:avLst>
              <a:gd name="adj1" fmla="val 63149"/>
              <a:gd name="adj2" fmla="val -11553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found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FD5DF4-D7D4-447D-9E97-7A0ADBCBB39C}"/>
              </a:ext>
            </a:extLst>
          </p:cNvPr>
          <p:cNvSpPr/>
          <p:nvPr/>
        </p:nvSpPr>
        <p:spPr>
          <a:xfrm>
            <a:off x="2925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mode</a:t>
            </a:r>
          </a:p>
        </p:txBody>
      </p:sp>
    </p:spTree>
    <p:extLst>
      <p:ext uri="{BB962C8B-B14F-4D97-AF65-F5344CB8AC3E}">
        <p14:creationId xmlns:p14="http://schemas.microsoft.com/office/powerpoint/2010/main" val="2206251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1BA649-EBEE-4E74-B6C3-8685C1E9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38" y="752665"/>
            <a:ext cx="8091150" cy="5071566"/>
          </a:xfrm>
          <a:prstGeom prst="rect">
            <a:avLst/>
          </a:prstGeom>
        </p:spPr>
      </p:pic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D5197673-61FE-4E63-8138-E1FD9859A7AA}"/>
              </a:ext>
            </a:extLst>
          </p:cNvPr>
          <p:cNvSpPr/>
          <p:nvPr/>
        </p:nvSpPr>
        <p:spPr>
          <a:xfrm>
            <a:off x="2711742" y="3625497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79DCDE01-6D6E-47CE-9DC5-A64A55588F20}"/>
              </a:ext>
            </a:extLst>
          </p:cNvPr>
          <p:cNvSpPr/>
          <p:nvPr/>
        </p:nvSpPr>
        <p:spPr>
          <a:xfrm>
            <a:off x="4139411" y="1426763"/>
            <a:ext cx="1534510" cy="616128"/>
          </a:xfrm>
          <a:prstGeom prst="wedgeRoundRectCallout">
            <a:avLst>
              <a:gd name="adj1" fmla="val 59678"/>
              <a:gd name="adj2" fmla="val -867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 mode</a:t>
            </a:r>
          </a:p>
        </p:txBody>
      </p:sp>
    </p:spTree>
    <p:extLst>
      <p:ext uri="{BB962C8B-B14F-4D97-AF65-F5344CB8AC3E}">
        <p14:creationId xmlns:p14="http://schemas.microsoft.com/office/powerpoint/2010/main" val="2239448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48544A-CCCE-4843-B799-254EE796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62" y="1274641"/>
            <a:ext cx="8081188" cy="5068283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4748BB1-1DB8-42C7-998B-B46242365F19}"/>
              </a:ext>
            </a:extLst>
          </p:cNvPr>
          <p:cNvSpPr/>
          <p:nvPr/>
        </p:nvSpPr>
        <p:spPr>
          <a:xfrm>
            <a:off x="2827967" y="3384494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5B489C54-089A-47F9-92E2-2C312C2989CC}"/>
              </a:ext>
            </a:extLst>
          </p:cNvPr>
          <p:cNvSpPr/>
          <p:nvPr/>
        </p:nvSpPr>
        <p:spPr>
          <a:xfrm>
            <a:off x="4256456" y="1963122"/>
            <a:ext cx="1534510" cy="616128"/>
          </a:xfrm>
          <a:prstGeom prst="wedgeRoundRectCallout">
            <a:avLst>
              <a:gd name="adj1" fmla="val 56206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Annotation mode</a:t>
            </a:r>
          </a:p>
        </p:txBody>
      </p:sp>
    </p:spTree>
    <p:extLst>
      <p:ext uri="{BB962C8B-B14F-4D97-AF65-F5344CB8AC3E}">
        <p14:creationId xmlns:p14="http://schemas.microsoft.com/office/powerpoint/2010/main" val="3777607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BE601-146E-4482-AA3E-F0919A67A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94" y="712387"/>
            <a:ext cx="8056780" cy="507156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500AE7B-6F4A-44AC-A598-6B68C85A51F8}"/>
              </a:ext>
            </a:extLst>
          </p:cNvPr>
          <p:cNvSpPr/>
          <p:nvPr/>
        </p:nvSpPr>
        <p:spPr>
          <a:xfrm>
            <a:off x="3059450" y="2940106"/>
            <a:ext cx="1534510" cy="616128"/>
          </a:xfrm>
          <a:prstGeom prst="wedgeRoundRectCallout">
            <a:avLst>
              <a:gd name="adj1" fmla="val 86290"/>
              <a:gd name="adj2" fmla="val -60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values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4DC65709-CA56-47D1-B7D8-37E6CC317F62}"/>
              </a:ext>
            </a:extLst>
          </p:cNvPr>
          <p:cNvSpPr/>
          <p:nvPr/>
        </p:nvSpPr>
        <p:spPr>
          <a:xfrm>
            <a:off x="5832384" y="1939309"/>
            <a:ext cx="1534510" cy="616128"/>
          </a:xfrm>
          <a:prstGeom prst="wedgeRoundRectCallout">
            <a:avLst>
              <a:gd name="adj1" fmla="val -85534"/>
              <a:gd name="adj2" fmla="val -8815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selection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BC87CCAF-D9A4-470F-A7FD-F01D0954DB04}"/>
              </a:ext>
            </a:extLst>
          </p:cNvPr>
          <p:cNvSpPr/>
          <p:nvPr/>
        </p:nvSpPr>
        <p:spPr>
          <a:xfrm>
            <a:off x="3059450" y="1939309"/>
            <a:ext cx="1534510" cy="616128"/>
          </a:xfrm>
          <a:prstGeom prst="wedgeRoundRectCallout">
            <a:avLst>
              <a:gd name="adj1" fmla="val 55049"/>
              <a:gd name="adj2" fmla="val -10688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Expand / collapse</a:t>
            </a:r>
          </a:p>
        </p:txBody>
      </p:sp>
    </p:spTree>
    <p:extLst>
      <p:ext uri="{BB962C8B-B14F-4D97-AF65-F5344CB8AC3E}">
        <p14:creationId xmlns:p14="http://schemas.microsoft.com/office/powerpoint/2010/main" val="75526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1203" y="2399704"/>
            <a:ext cx="4455969" cy="1325563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1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Fact</a:t>
            </a:r>
            <a:endParaRPr lang="en-NL" sz="1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291" y="2130641"/>
            <a:ext cx="8519109" cy="1402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Reduce defects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	Domain knowledge 		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	Programing Languages	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	Impact Analyses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[Making Software Book, chapter 25]</a:t>
            </a:r>
          </a:p>
          <a:p>
            <a:pPr marL="0" indent="0">
              <a:buNone/>
            </a:pPr>
            <a:endParaRPr lang="en-US" sz="4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			</a:t>
            </a:r>
          </a:p>
        </p:txBody>
      </p:sp>
      <p:pic>
        <p:nvPicPr>
          <p:cNvPr id="10" name="Graphic 9" descr="Add">
            <a:extLst>
              <a:ext uri="{FF2B5EF4-FFF2-40B4-BE49-F238E27FC236}">
                <a16:creationId xmlns:a16="http://schemas.microsoft.com/office/drawing/2014/main" id="{E85013B9-076A-4D62-97F2-087D07596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1936" y="3005868"/>
            <a:ext cx="645109" cy="645109"/>
          </a:xfrm>
          <a:prstGeom prst="rect">
            <a:avLst/>
          </a:prstGeom>
        </p:spPr>
      </p:pic>
      <p:pic>
        <p:nvPicPr>
          <p:cNvPr id="17" name="Graphic 16" descr="Add">
            <a:extLst>
              <a:ext uri="{FF2B5EF4-FFF2-40B4-BE49-F238E27FC236}">
                <a16:creationId xmlns:a16="http://schemas.microsoft.com/office/drawing/2014/main" id="{9E834069-1524-43A9-AA6D-DEED0A3DF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1936" y="4526204"/>
            <a:ext cx="645109" cy="6451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AB3524-CD97-45E6-B6CC-D77D549D0DB7}"/>
              </a:ext>
            </a:extLst>
          </p:cNvPr>
          <p:cNvSpPr/>
          <p:nvPr/>
        </p:nvSpPr>
        <p:spPr>
          <a:xfrm>
            <a:off x="3493804" y="3207714"/>
            <a:ext cx="5613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-</a:t>
            </a:r>
            <a:endParaRPr lang="en-NL" sz="9600" dirty="0"/>
          </a:p>
        </p:txBody>
      </p:sp>
    </p:spTree>
    <p:extLst>
      <p:ext uri="{BB962C8B-B14F-4D97-AF65-F5344CB8AC3E}">
        <p14:creationId xmlns:p14="http://schemas.microsoft.com/office/powerpoint/2010/main" val="178723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3B5278B-82D0-4077-B509-5B613861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15" y="304886"/>
            <a:ext cx="8074759" cy="5074618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B5C2412-2B81-49B5-8CF5-C09004BF9254}"/>
              </a:ext>
            </a:extLst>
          </p:cNvPr>
          <p:cNvSpPr/>
          <p:nvPr/>
        </p:nvSpPr>
        <p:spPr>
          <a:xfrm>
            <a:off x="5328745" y="1042194"/>
            <a:ext cx="1534510" cy="616128"/>
          </a:xfrm>
          <a:prstGeom prst="wedgeRoundRectCallout">
            <a:avLst>
              <a:gd name="adj1" fmla="val -48508"/>
              <a:gd name="adj2" fmla="val -8239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Screenshot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D27D278-A7E7-47AB-8559-DEFD29E911E1}"/>
              </a:ext>
            </a:extLst>
          </p:cNvPr>
          <p:cNvSpPr/>
          <p:nvPr/>
        </p:nvSpPr>
        <p:spPr>
          <a:xfrm>
            <a:off x="2980367" y="1042194"/>
            <a:ext cx="1534510" cy="616128"/>
          </a:xfrm>
          <a:prstGeom prst="wedgeRoundRectCallout">
            <a:avLst>
              <a:gd name="adj1" fmla="val 87447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Zoom in/out</a:t>
            </a:r>
          </a:p>
        </p:txBody>
      </p:sp>
    </p:spTree>
    <p:extLst>
      <p:ext uri="{BB962C8B-B14F-4D97-AF65-F5344CB8AC3E}">
        <p14:creationId xmlns:p14="http://schemas.microsoft.com/office/powerpoint/2010/main" val="1188280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E979DBA-619D-4D52-B43B-D1F85A60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26" y="294756"/>
            <a:ext cx="8079655" cy="5074619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22F834D4-7EF2-4FC1-9639-531582D1508D}"/>
              </a:ext>
            </a:extLst>
          </p:cNvPr>
          <p:cNvSpPr/>
          <p:nvPr/>
        </p:nvSpPr>
        <p:spPr>
          <a:xfrm>
            <a:off x="5135797" y="3946648"/>
            <a:ext cx="1534510" cy="616128"/>
          </a:xfrm>
          <a:prstGeom prst="wedgeRoundRectCallout">
            <a:avLst>
              <a:gd name="adj1" fmla="val -79171"/>
              <a:gd name="adj2" fmla="val -1184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context menu</a:t>
            </a:r>
          </a:p>
        </p:txBody>
      </p:sp>
    </p:spTree>
    <p:extLst>
      <p:ext uri="{BB962C8B-B14F-4D97-AF65-F5344CB8AC3E}">
        <p14:creationId xmlns:p14="http://schemas.microsoft.com/office/powerpoint/2010/main" val="846477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85468-F0BD-40B6-9504-8A82F70FE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62" y="335503"/>
            <a:ext cx="8083026" cy="5074620"/>
          </a:xfrm>
          <a:prstGeom prst="rect">
            <a:avLst/>
          </a:prstGeom>
        </p:spPr>
      </p:pic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4518AAEE-EB08-4168-B672-CE2212AEFD76}"/>
              </a:ext>
            </a:extLst>
          </p:cNvPr>
          <p:cNvSpPr/>
          <p:nvPr/>
        </p:nvSpPr>
        <p:spPr>
          <a:xfrm>
            <a:off x="5119020" y="2812872"/>
            <a:ext cx="1534510" cy="616128"/>
          </a:xfrm>
          <a:prstGeom prst="wedgeRoundRectCallout">
            <a:avLst>
              <a:gd name="adj1" fmla="val 69513"/>
              <a:gd name="adj2" fmla="val -463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Relation context menu</a:t>
            </a:r>
          </a:p>
        </p:txBody>
      </p:sp>
    </p:spTree>
    <p:extLst>
      <p:ext uri="{BB962C8B-B14F-4D97-AF65-F5344CB8AC3E}">
        <p14:creationId xmlns:p14="http://schemas.microsoft.com/office/powerpoint/2010/main" val="2906717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0CCD77-D451-4B17-BD1C-D2F8718F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62" y="997176"/>
            <a:ext cx="8083026" cy="5084082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C0012889-741E-4134-880E-38AAB8CBCA05}"/>
              </a:ext>
            </a:extLst>
          </p:cNvPr>
          <p:cNvSpPr/>
          <p:nvPr/>
        </p:nvSpPr>
        <p:spPr>
          <a:xfrm>
            <a:off x="3503497" y="1881327"/>
            <a:ext cx="1268567" cy="616128"/>
          </a:xfrm>
          <a:prstGeom prst="wedgeRoundRectCallout">
            <a:avLst>
              <a:gd name="adj1" fmla="val -80533"/>
              <a:gd name="adj2" fmla="val -1126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0D2BA53B-19CC-47DA-B715-6BF81E345C1C}"/>
              </a:ext>
            </a:extLst>
          </p:cNvPr>
          <p:cNvSpPr/>
          <p:nvPr/>
        </p:nvSpPr>
        <p:spPr>
          <a:xfrm>
            <a:off x="5119020" y="1881327"/>
            <a:ext cx="1534510" cy="616128"/>
          </a:xfrm>
          <a:prstGeom prst="wedgeRoundRectCallout">
            <a:avLst>
              <a:gd name="adj1" fmla="val -90163"/>
              <a:gd name="adj2" fmla="val -11841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Undo/redo and history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C251AAC0-FB6B-4330-B4E6-2C0985E73DE0}"/>
              </a:ext>
            </a:extLst>
          </p:cNvPr>
          <p:cNvSpPr/>
          <p:nvPr/>
        </p:nvSpPr>
        <p:spPr>
          <a:xfrm>
            <a:off x="2092887" y="1881327"/>
            <a:ext cx="1268567" cy="616128"/>
          </a:xfrm>
          <a:prstGeom prst="wedgeRoundRectCallout">
            <a:avLst>
              <a:gd name="adj1" fmla="val -3104"/>
              <a:gd name="adj2" fmla="val -114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up/down</a:t>
            </a: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9BB1AF35-7D7E-401A-BE9F-0041B92C7B23}"/>
              </a:ext>
            </a:extLst>
          </p:cNvPr>
          <p:cNvSpPr/>
          <p:nvPr/>
        </p:nvSpPr>
        <p:spPr>
          <a:xfrm>
            <a:off x="3105481" y="3606638"/>
            <a:ext cx="1454683" cy="753909"/>
          </a:xfrm>
          <a:prstGeom prst="wedgeRoundRectCallout">
            <a:avLst>
              <a:gd name="adj1" fmla="val -78702"/>
              <a:gd name="adj2" fmla="val -1044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element using drag and drop</a:t>
            </a: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CFF66A14-77D3-4B72-B85F-EFE0F456A3C0}"/>
              </a:ext>
            </a:extLst>
          </p:cNvPr>
          <p:cNvSpPr/>
          <p:nvPr/>
        </p:nvSpPr>
        <p:spPr>
          <a:xfrm>
            <a:off x="3105482" y="4881885"/>
            <a:ext cx="1454683" cy="753909"/>
          </a:xfrm>
          <a:prstGeom prst="wedgeRoundRectCallout">
            <a:avLst>
              <a:gd name="adj1" fmla="val -80533"/>
              <a:gd name="adj2" fmla="val -761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element using cell context menu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BBA7835A-1D2D-49AE-AB28-43A61F2179DB}"/>
              </a:ext>
            </a:extLst>
          </p:cNvPr>
          <p:cNvSpPr/>
          <p:nvPr/>
        </p:nvSpPr>
        <p:spPr>
          <a:xfrm>
            <a:off x="6339977" y="4283993"/>
            <a:ext cx="1268567" cy="753909"/>
          </a:xfrm>
          <a:prstGeom prst="wedgeRoundRectCallout">
            <a:avLst>
              <a:gd name="adj1" fmla="val 80425"/>
              <a:gd name="adj2" fmla="val -7025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relation using cell context menu</a:t>
            </a:r>
          </a:p>
        </p:txBody>
      </p:sp>
    </p:spTree>
    <p:extLst>
      <p:ext uri="{BB962C8B-B14F-4D97-AF65-F5344CB8AC3E}">
        <p14:creationId xmlns:p14="http://schemas.microsoft.com/office/powerpoint/2010/main" val="2943987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7B96-0F81-4A4A-8555-A802CF20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4E70-4503-4008-BAE0-67A1DA183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64975-D237-468B-AC7B-B6A552C7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120" y="0"/>
            <a:ext cx="12988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2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Lattix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43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01E-A910-4A09-802E-F674C78A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34E6-B0C8-42FB-86B5-FCCF67641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1918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0676653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846B-F82C-4335-9E9D-D97D9C4D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7902-0B97-430E-9553-1BCD050EA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720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NDepend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2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developer</a:t>
            </a:r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742E57DC-3EB1-46CC-B750-6A732661F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960" y="24787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3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0BFF-B599-4F84-91FF-3CF1B1C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F8BC-60A3-48A3-8918-5D32D80C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6909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24826004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30C9-A7DE-43E1-8235-ACD7E871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F068C-86FE-4D20-8D43-A4BE869B3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7317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Structure101</a:t>
            </a:r>
          </a:p>
        </p:txBody>
      </p:sp>
    </p:spTree>
    <p:extLst>
      <p:ext uri="{BB962C8B-B14F-4D97-AF65-F5344CB8AC3E}">
        <p14:creationId xmlns:p14="http://schemas.microsoft.com/office/powerpoint/2010/main" val="1345691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D081-D95D-44ED-8B55-1FB97424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4BDD-B77B-4991-A586-07089498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12166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Analyze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 err="1">
                <a:solidFill>
                  <a:schemeClr val="bg1"/>
                </a:solidFill>
              </a:rPr>
              <a:t>DsmSuite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82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75736" y="251723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6301" y="3772270"/>
            <a:ext cx="754437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dsi.xsd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6301" y="2528725"/>
            <a:ext cx="748146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8317710" y="2517235"/>
            <a:ext cx="685800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DSM 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85258" y="25525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3718" y="3350035"/>
            <a:ext cx="18655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.Net</a:t>
            </a:r>
            <a:r>
              <a:rPr lang="en-US" sz="1350" dirty="0"/>
              <a:t>, Java, C++, Visual Studio and UML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33717" y="4170130"/>
            <a:ext cx="1124198" cy="685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Third Party Analyzer</a:t>
            </a:r>
          </a:p>
        </p:txBody>
      </p:sp>
      <p:cxnSp>
        <p:nvCxnSpPr>
          <p:cNvPr id="19" name="Straight Arrow Connector 18"/>
          <p:cNvCxnSpPr>
            <a:cxnSpLocks/>
            <a:stCxn id="5" idx="1"/>
            <a:endCxn id="8" idx="3"/>
          </p:cNvCxnSpPr>
          <p:nvPr/>
        </p:nvCxnSpPr>
        <p:spPr>
          <a:xfrm flipH="1">
            <a:off x="6004448" y="2860135"/>
            <a:ext cx="771289" cy="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8" idx="2"/>
            <a:endCxn id="7" idx="0"/>
          </p:cNvCxnSpPr>
          <p:nvPr/>
        </p:nvCxnSpPr>
        <p:spPr>
          <a:xfrm>
            <a:off x="5630375" y="3214526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70958" y="24382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56658" y="23239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42358" y="22096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728058" y="20953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4256411" y="2872418"/>
            <a:ext cx="999890" cy="2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843820" y="4580575"/>
            <a:ext cx="912536" cy="1149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756356" y="2895407"/>
            <a:ext cx="13242" cy="16851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99201" y="3354897"/>
            <a:ext cx="11276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Conforms To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46855" y="2560675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Visualizes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53139" y="2560675"/>
            <a:ext cx="773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Imports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07058" y="2566961"/>
            <a:ext cx="711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Exports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1A7C78-39B6-48AC-AA40-776067CA3894}"/>
              </a:ext>
            </a:extLst>
          </p:cNvPr>
          <p:cNvSpPr/>
          <p:nvPr/>
        </p:nvSpPr>
        <p:spPr>
          <a:xfrm>
            <a:off x="5096110" y="1306825"/>
            <a:ext cx="999890" cy="68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Comparer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80CBDA-3D8E-491B-B177-FE5C9DCDE901}"/>
              </a:ext>
            </a:extLst>
          </p:cNvPr>
          <p:cNvCxnSpPr>
            <a:cxnSpLocks/>
          </p:cNvCxnSpPr>
          <p:nvPr/>
        </p:nvCxnSpPr>
        <p:spPr>
          <a:xfrm>
            <a:off x="5596056" y="1994763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569B88-1712-4258-B144-748201ABFDF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461536" y="2860135"/>
            <a:ext cx="85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7B0C379-9B45-44A0-A515-57F16875BB77}"/>
              </a:ext>
            </a:extLst>
          </p:cNvPr>
          <p:cNvSpPr txBox="1"/>
          <p:nvPr/>
        </p:nvSpPr>
        <p:spPr>
          <a:xfrm>
            <a:off x="5596055" y="2144650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Compares</a:t>
            </a:r>
          </a:p>
        </p:txBody>
      </p:sp>
    </p:spTree>
    <p:extLst>
      <p:ext uri="{BB962C8B-B14F-4D97-AF65-F5344CB8AC3E}">
        <p14:creationId xmlns:p14="http://schemas.microsoft.com/office/powerpoint/2010/main" val="27648231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7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67365-1AAB-4F0E-B316-E34691E4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73" y="1024618"/>
            <a:ext cx="8739654" cy="49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211602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Boarding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CA1F3-459C-4355-B405-3B35D876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18" y="-288099"/>
            <a:ext cx="7267162" cy="7267162"/>
          </a:xfrm>
        </p:spPr>
      </p:pic>
    </p:spTree>
    <p:extLst>
      <p:ext uri="{BB962C8B-B14F-4D97-AF65-F5344CB8AC3E}">
        <p14:creationId xmlns:p14="http://schemas.microsoft.com/office/powerpoint/2010/main" val="869103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B14A3-6057-48F7-B72A-C36BBD05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6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NDepend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38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22D054-C295-424A-909C-100D0456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2483"/>
            <a:ext cx="9144000" cy="32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353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7636348-CD23-4C59-9519-40FD4E92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9161458" cy="63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35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F0759F0-24CD-4640-B315-EA84C04F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01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Analyses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 err="1">
                <a:solidFill>
                  <a:schemeClr val="bg1"/>
                </a:solidFill>
              </a:rPr>
              <a:t>ArgoUml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7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0159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B6C2-12E4-4583-AA07-F4EEC29A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0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565646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Structure101</a:t>
            </a:r>
          </a:p>
        </p:txBody>
      </p:sp>
    </p:spTree>
    <p:extLst>
      <p:ext uri="{BB962C8B-B14F-4D97-AF65-F5344CB8AC3E}">
        <p14:creationId xmlns:p14="http://schemas.microsoft.com/office/powerpoint/2010/main" val="6312694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3FEF-2DDF-4531-A75B-901727B6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90" y="429158"/>
            <a:ext cx="2141317" cy="194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A117F-6C23-421A-AD19-E9822AE4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407" y="319228"/>
            <a:ext cx="5997717" cy="50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2424</TotalTime>
  <Words>828</Words>
  <Application>Microsoft Office PowerPoint</Application>
  <PresentationFormat>Widescreen</PresentationFormat>
  <Paragraphs>256</Paragraphs>
  <Slides>127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1" baseType="lpstr">
      <vt:lpstr>Arial</vt:lpstr>
      <vt:lpstr>Calibri</vt:lpstr>
      <vt:lpstr>Calibri Light</vt:lpstr>
      <vt:lpstr>Office Theme</vt:lpstr>
      <vt:lpstr>Code Visualization</vt:lpstr>
      <vt:lpstr>Good Design</vt:lpstr>
      <vt:lpstr>PowerPoint Presentation</vt:lpstr>
      <vt:lpstr>PowerPoint Presentation</vt:lpstr>
      <vt:lpstr>PowerPoint Presentation</vt:lpstr>
      <vt:lpstr>PowerPoint Presentation</vt:lpstr>
      <vt:lpstr>Fact</vt:lpstr>
      <vt:lpstr>As developer</vt:lpstr>
      <vt:lpstr>On Boarding</vt:lpstr>
      <vt:lpstr>PowerPoint Presentation</vt:lpstr>
      <vt:lpstr>Fix Defect</vt:lpstr>
      <vt:lpstr>Fact</vt:lpstr>
      <vt:lpstr>Refactor Code</vt:lpstr>
      <vt:lpstr>PowerPoint Presentation</vt:lpstr>
      <vt:lpstr>PowerPoint Presentation</vt:lpstr>
      <vt:lpstr>PowerPoint Presentation</vt:lpstr>
      <vt:lpstr>PowerPoint Presentation</vt:lpstr>
      <vt:lpstr>Fact</vt:lpstr>
      <vt:lpstr>As architect</vt:lpstr>
      <vt:lpstr>PowerPoint Presentation</vt:lpstr>
      <vt:lpstr>Software Rot</vt:lpstr>
      <vt:lpstr>PowerPoint Presentation</vt:lpstr>
      <vt:lpstr>Fact</vt:lpstr>
      <vt:lpstr>PowerPoint Presentation</vt:lpstr>
      <vt:lpstr>PowerPoint Presentation</vt:lpstr>
      <vt:lpstr>Intentional vs Emergent: But how</vt:lpstr>
      <vt:lpstr>Task: Improve Build Time</vt:lpstr>
      <vt:lpstr>Can not</vt:lpstr>
      <vt:lpstr>As tester</vt:lpstr>
      <vt:lpstr>Need: Integration Strategy</vt:lpstr>
      <vt:lpstr>Fact</vt:lpstr>
      <vt:lpstr>As manager</vt:lpstr>
      <vt:lpstr>Need: Out source</vt:lpstr>
      <vt:lpstr>Fact</vt:lpstr>
      <vt:lpstr>Lines and Boxes Visualization</vt:lpstr>
      <vt:lpstr>PowerPoint Presentation</vt:lpstr>
      <vt:lpstr>PowerPoint Presentation</vt:lpstr>
      <vt:lpstr>Just Boxes No Lines</vt:lpstr>
      <vt:lpstr>PowerPoint Presentation</vt:lpstr>
      <vt:lpstr>Design Structure Matrix Visualization</vt:lpstr>
      <vt:lpstr>PowerPoint Presentation</vt:lpstr>
      <vt:lpstr>PowerPoint Presentation</vt:lpstr>
      <vt:lpstr>Scalable</vt:lpstr>
      <vt:lpstr>PowerPoint Presentation</vt:lpstr>
      <vt:lpstr>PowerPoint Presentation</vt:lpstr>
      <vt:lpstr>PowerPoint Presentation</vt:lpstr>
      <vt:lpstr>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Refactoring</vt:lpstr>
      <vt:lpstr>PowerPoint Presentation</vt:lpstr>
      <vt:lpstr>PowerPoint Presentation</vt:lpstr>
      <vt:lpstr>DSM book</vt:lpstr>
      <vt:lpstr>Treemap Metric Visualization</vt:lpstr>
      <vt:lpstr>PowerPoint Presentation</vt:lpstr>
      <vt:lpstr>Code City Metrics Visualization</vt:lpstr>
      <vt:lpstr>PowerPoint Presentation</vt:lpstr>
      <vt:lpstr>Tools</vt:lpstr>
      <vt:lpstr>PowerPoint Presentation</vt:lpstr>
      <vt:lpstr>DsmSuite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Lattix</vt:lpstr>
      <vt:lpstr>PowerPoint Presentation</vt:lpstr>
      <vt:lpstr>Enterprise Architect</vt:lpstr>
      <vt:lpstr>PowerPoint Presentation</vt:lpstr>
      <vt:lpstr>NDepend</vt:lpstr>
      <vt:lpstr>PowerPoint Presentation</vt:lpstr>
      <vt:lpstr>Understand</vt:lpstr>
      <vt:lpstr>PowerPoint Presentation</vt:lpstr>
      <vt:lpstr>Structure101</vt:lpstr>
      <vt:lpstr>PowerPoint Presentation</vt:lpstr>
      <vt:lpstr>Analyze DsmSuite</vt:lpstr>
      <vt:lpstr>PowerPoint Presentation</vt:lpstr>
      <vt:lpstr>DsmSuite</vt:lpstr>
      <vt:lpstr>PowerPoint Presentation</vt:lpstr>
      <vt:lpstr>Enterprise Architect</vt:lpstr>
      <vt:lpstr>PowerPoint Presentation</vt:lpstr>
      <vt:lpstr>NDepend</vt:lpstr>
      <vt:lpstr>PowerPoint Presentation</vt:lpstr>
      <vt:lpstr>PowerPoint Presentation</vt:lpstr>
      <vt:lpstr>PowerPoint Presentation</vt:lpstr>
      <vt:lpstr>Analyses ArgoUml</vt:lpstr>
      <vt:lpstr>DsmSuite</vt:lpstr>
      <vt:lpstr>PowerPoint Presentation</vt:lpstr>
      <vt:lpstr>Structure101</vt:lpstr>
      <vt:lpstr>PowerPoint Presentation</vt:lpstr>
      <vt:lpstr>PowerPoint Presentation</vt:lpstr>
      <vt:lpstr>Analysis Telegram</vt:lpstr>
      <vt:lpstr>PowerPoint Presentation</vt:lpstr>
      <vt:lpstr>Sorted</vt:lpstr>
      <vt:lpstr>Analysis Poco</vt:lpstr>
      <vt:lpstr>PowerPoint Presentation</vt:lpstr>
      <vt:lpstr>Analysis Qt</vt:lpstr>
      <vt:lpstr>PowerPoint Presentation</vt:lpstr>
      <vt:lpstr>Analysis Linux</vt:lpstr>
      <vt:lpstr>DsmSuite</vt:lpstr>
      <vt:lpstr>PowerPoint Presentation</vt:lpstr>
      <vt:lpstr>Understand</vt:lpstr>
      <vt:lpstr>PowerPoint Presentation</vt:lpstr>
      <vt:lpstr>Analysis Spring Framework</vt:lpstr>
      <vt:lpstr>PowerPoint Presentation</vt:lpstr>
      <vt:lpstr>DsmSuite</vt:lpstr>
      <vt:lpstr>PowerPoint Presentation</vt:lpstr>
      <vt:lpstr>Structure101</vt:lpstr>
      <vt:lpstr>PowerPoint Presentation</vt:lpstr>
      <vt:lpstr>So ….</vt:lpstr>
      <vt:lpstr>Average state</vt:lpstr>
      <vt:lpstr>Visualiation can help</vt:lpstr>
      <vt:lpstr>PowerPoint Presentation</vt:lpstr>
      <vt:lpstr>Clean code</vt:lpstr>
      <vt:lpstr>Clean code</vt:lpstr>
      <vt:lpstr>Liked it ?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van den Muijsenberg</dc:creator>
  <cp:lastModifiedBy>Johan van den Muijsenberg</cp:lastModifiedBy>
  <cp:revision>61</cp:revision>
  <dcterms:created xsi:type="dcterms:W3CDTF">2021-03-14T11:20:56Z</dcterms:created>
  <dcterms:modified xsi:type="dcterms:W3CDTF">2021-03-20T18:15:55Z</dcterms:modified>
</cp:coreProperties>
</file>